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82" r:id="rId16"/>
    <p:sldId id="272" r:id="rId17"/>
    <p:sldId id="273" r:id="rId18"/>
    <p:sldId id="274" r:id="rId19"/>
    <p:sldId id="275" r:id="rId20"/>
    <p:sldId id="276" r:id="rId21"/>
    <p:sldId id="277" r:id="rId22"/>
    <p:sldId id="278" r:id="rId23"/>
    <p:sldId id="279" r:id="rId24"/>
    <p:sldId id="280" r:id="rId25"/>
    <p:sldId id="281"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127" d="100"/>
          <a:sy n="127" d="100"/>
        </p:scale>
        <p:origin x="1086"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B61BEF0D-F0BB-DE4B-95CE-6DB70DBA9567}" type="datetimeFigureOut">
              <a:rPr lang="en-US" smtClean="0"/>
              <a:pPr/>
              <a:t>6/28/2020</a:t>
            </a:fld>
            <a:endParaRPr lang="en-US" dirty="0"/>
          </a:p>
        </p:txBody>
      </p:sp>
      <p:sp>
        <p:nvSpPr>
          <p:cNvPr id="5" name="Footer Placeholder 4"/>
          <p:cNvSpPr>
            <a:spLocks noGrp="1"/>
          </p:cNvSpPr>
          <p:nvPr>
            <p:ph type="ftr" sz="quarter" idx="11"/>
          </p:nvPr>
        </p:nvSpPr>
        <p:spPr>
          <a:xfrm>
            <a:off x="1921934" y="5054602"/>
            <a:ext cx="4064860" cy="279400"/>
          </a:xfrm>
        </p:spPr>
        <p:txBody>
          <a:bodyPr/>
          <a:lstStyle/>
          <a:p>
            <a:endParaRPr lang="en-US" dirty="0"/>
          </a:p>
        </p:txBody>
      </p:sp>
      <p:sp>
        <p:nvSpPr>
          <p:cNvPr id="6" name="Slide Number Placeholder 5"/>
          <p:cNvSpPr>
            <a:spLocks noGrp="1"/>
          </p:cNvSpPr>
          <p:nvPr>
            <p:ph type="sldNum" sz="quarter" idx="12"/>
          </p:nvPr>
        </p:nvSpPr>
        <p:spPr>
          <a:xfrm>
            <a:off x="6817317" y="5054602"/>
            <a:ext cx="413483" cy="279400"/>
          </a:xfrm>
        </p:spPr>
        <p:txBody>
          <a:bodyPr/>
          <a:lstStyle/>
          <a:p>
            <a:fld id="{D57F1E4F-1CFF-5643-939E-217C01CDF565}" type="slidenum">
              <a:rPr lang="en-US" smtClean="0"/>
              <a:pPr/>
              <a:t>‹#›</a:t>
            </a:fld>
            <a:endParaRPr lang="en-US" dirty="0"/>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63899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6/28/2020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50356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209318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37786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262028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785595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893647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437306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81852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smtClean="0"/>
              <a:t>6/28/2020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smtClean="0"/>
              <a:t>‹#›</a:t>
            </a:fld>
            <a:endParaRPr lang="en-US" dirty="0"/>
          </a:p>
        </p:txBody>
      </p:sp>
    </p:spTree>
    <p:extLst>
      <p:ext uri="{BB962C8B-B14F-4D97-AF65-F5344CB8AC3E}">
        <p14:creationId xmlns:p14="http://schemas.microsoft.com/office/powerpoint/2010/main" val="1018156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85349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t>6/28/2020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smtClean="0"/>
              <a:t>‹#›</a:t>
            </a:fld>
            <a:endParaRPr lang="en-US" dirty="0"/>
          </a:p>
        </p:txBody>
      </p:sp>
    </p:spTree>
    <p:extLst>
      <p:ext uri="{BB962C8B-B14F-4D97-AF65-F5344CB8AC3E}">
        <p14:creationId xmlns:p14="http://schemas.microsoft.com/office/powerpoint/2010/main" val="3417751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6/28/2020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54808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6/28/2020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99916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6/28/2020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133147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6/28/2020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07074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6/28/2020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939197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6/28/2020</a:t>
            </a:fld>
            <a:endParaRPr lang="en-US" dirty="0"/>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94205361"/>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 id="2147483687"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Module 2</a:t>
            </a:r>
            <a:endParaRPr lang="en-US" dirty="0"/>
          </a:p>
        </p:txBody>
      </p:sp>
      <p:sp>
        <p:nvSpPr>
          <p:cNvPr id="3" name="Subtitle 2"/>
          <p:cNvSpPr>
            <a:spLocks noGrp="1"/>
          </p:cNvSpPr>
          <p:nvPr>
            <p:ph type="subTitle" idx="1"/>
          </p:nvPr>
        </p:nvSpPr>
        <p:spPr/>
        <p:txBody>
          <a:bodyPr/>
          <a:lstStyle/>
          <a:p>
            <a:r>
              <a:rPr lang="en-US" dirty="0" smtClean="0"/>
              <a:t>Privacy – individual and corporate</a:t>
            </a:r>
            <a:endParaRPr lang="en-US" dirty="0"/>
          </a:p>
        </p:txBody>
      </p:sp>
    </p:spTree>
    <p:extLst>
      <p:ext uri="{BB962C8B-B14F-4D97-AF65-F5344CB8AC3E}">
        <p14:creationId xmlns:p14="http://schemas.microsoft.com/office/powerpoint/2010/main" val="6465119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nSpc>
                <a:spcPct val="90000"/>
              </a:lnSpc>
              <a:spcAft>
                <a:spcPts val="0"/>
              </a:spcAft>
              <a:defRPr/>
            </a:pPr>
            <a:r>
              <a:rPr lang="en-US" i="1" dirty="0"/>
              <a:t>Secondary use </a:t>
            </a:r>
            <a:r>
              <a:rPr lang="en-US" dirty="0"/>
              <a:t>– Use of personal information for a purpose other than the purpose for which it was provided.</a:t>
            </a:r>
          </a:p>
          <a:p>
            <a:pPr>
              <a:lnSpc>
                <a:spcPct val="90000"/>
              </a:lnSpc>
              <a:spcAft>
                <a:spcPts val="0"/>
              </a:spcAft>
              <a:defRPr/>
            </a:pPr>
            <a:r>
              <a:rPr lang="en-US" i="1" dirty="0"/>
              <a:t>Data mining </a:t>
            </a:r>
            <a:r>
              <a:rPr lang="en-US" dirty="0"/>
              <a:t>– Searching and analyzing masses of data to find patterns and develop new information or knowledge.</a:t>
            </a:r>
          </a:p>
          <a:p>
            <a:r>
              <a:rPr lang="en-US" i="1" dirty="0"/>
              <a:t>Computer matching </a:t>
            </a:r>
            <a:r>
              <a:rPr lang="en-US" dirty="0"/>
              <a:t>– Combining and comparing information from different databases (using social security number, for example) to match records.</a:t>
            </a:r>
          </a:p>
          <a:p>
            <a:endParaRPr lang="en-US" dirty="0"/>
          </a:p>
        </p:txBody>
      </p:sp>
    </p:spTree>
    <p:extLst>
      <p:ext uri="{BB962C8B-B14F-4D97-AF65-F5344CB8AC3E}">
        <p14:creationId xmlns:p14="http://schemas.microsoft.com/office/powerpoint/2010/main" val="5962363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i="1" dirty="0"/>
              <a:t>Computer profiling </a:t>
            </a:r>
            <a:r>
              <a:rPr lang="en-US" dirty="0"/>
              <a:t>– Analyzing data to determine characteristics of people most likely to engage in a certain behavior.</a:t>
            </a:r>
          </a:p>
          <a:p>
            <a:pPr>
              <a:lnSpc>
                <a:spcPct val="90000"/>
              </a:lnSpc>
              <a:spcAft>
                <a:spcPts val="0"/>
              </a:spcAft>
              <a:defRPr/>
            </a:pPr>
            <a:r>
              <a:rPr lang="en-US" i="1" dirty="0"/>
              <a:t>opt out </a:t>
            </a:r>
            <a:r>
              <a:rPr lang="en-US" dirty="0"/>
              <a:t>– Person must request (usually by checking a box) that an organization </a:t>
            </a:r>
            <a:r>
              <a:rPr lang="en-US" i="1" dirty="0"/>
              <a:t>not</a:t>
            </a:r>
            <a:r>
              <a:rPr lang="en-US" dirty="0"/>
              <a:t> use information. </a:t>
            </a:r>
          </a:p>
          <a:p>
            <a:pPr>
              <a:lnSpc>
                <a:spcPct val="90000"/>
              </a:lnSpc>
              <a:spcAft>
                <a:spcPts val="0"/>
              </a:spcAft>
              <a:defRPr/>
            </a:pPr>
            <a:r>
              <a:rPr lang="en-US" i="1" dirty="0"/>
              <a:t>opt in </a:t>
            </a:r>
            <a:r>
              <a:rPr lang="en-US" dirty="0"/>
              <a:t>– The collector of the information may use information only if person explicitly  permits use (usually by checking a box).</a:t>
            </a:r>
          </a:p>
          <a:p>
            <a:endParaRPr lang="en-US" dirty="0"/>
          </a:p>
        </p:txBody>
      </p:sp>
    </p:spTree>
    <p:extLst>
      <p:ext uri="{BB962C8B-B14F-4D97-AF65-F5344CB8AC3E}">
        <p14:creationId xmlns:p14="http://schemas.microsoft.com/office/powerpoint/2010/main" val="36778244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 for Ethical Behavior</a:t>
            </a:r>
            <a:endParaRPr lang="en-US" dirty="0"/>
          </a:p>
        </p:txBody>
      </p:sp>
      <p:sp>
        <p:nvSpPr>
          <p:cNvPr id="3" name="Content Placeholder 2"/>
          <p:cNvSpPr>
            <a:spLocks noGrp="1"/>
          </p:cNvSpPr>
          <p:nvPr>
            <p:ph idx="1"/>
          </p:nvPr>
        </p:nvSpPr>
        <p:spPr/>
        <p:txBody>
          <a:bodyPr>
            <a:normAutofit lnSpcReduction="10000"/>
          </a:bodyPr>
          <a:lstStyle/>
          <a:p>
            <a:pPr marL="514350" indent="-514350">
              <a:spcAft>
                <a:spcPts val="0"/>
              </a:spcAft>
              <a:buClr>
                <a:schemeClr val="bg1">
                  <a:lumMod val="50000"/>
                </a:schemeClr>
              </a:buClr>
              <a:buFont typeface="+mj-lt"/>
              <a:buAutoNum type="arabicPeriod"/>
              <a:defRPr/>
            </a:pPr>
            <a:r>
              <a:rPr lang="en-US" dirty="0"/>
              <a:t>Inform people when you collect information.</a:t>
            </a:r>
          </a:p>
          <a:p>
            <a:pPr marL="514350" indent="-514350">
              <a:spcAft>
                <a:spcPts val="0"/>
              </a:spcAft>
              <a:buClr>
                <a:schemeClr val="bg1">
                  <a:lumMod val="50000"/>
                </a:schemeClr>
              </a:buClr>
              <a:buFont typeface="+mj-lt"/>
              <a:buAutoNum type="arabicPeriod"/>
              <a:defRPr/>
            </a:pPr>
            <a:r>
              <a:rPr lang="en-US" dirty="0"/>
              <a:t>Collect only the data needed.</a:t>
            </a:r>
          </a:p>
          <a:p>
            <a:pPr marL="514350" indent="-514350">
              <a:spcAft>
                <a:spcPts val="0"/>
              </a:spcAft>
              <a:buClr>
                <a:schemeClr val="bg1">
                  <a:lumMod val="50000"/>
                </a:schemeClr>
              </a:buClr>
              <a:buFont typeface="+mj-lt"/>
              <a:buAutoNum type="arabicPeriod"/>
              <a:defRPr/>
            </a:pPr>
            <a:r>
              <a:rPr lang="en-US" dirty="0"/>
              <a:t>Offer a way for people to opt out.</a:t>
            </a:r>
          </a:p>
          <a:p>
            <a:pPr marL="514350" indent="-514350">
              <a:spcAft>
                <a:spcPts val="0"/>
              </a:spcAft>
              <a:buClr>
                <a:schemeClr val="bg1">
                  <a:lumMod val="50000"/>
                </a:schemeClr>
              </a:buClr>
              <a:buFont typeface="+mj-lt"/>
              <a:buAutoNum type="arabicPeriod"/>
              <a:defRPr/>
            </a:pPr>
            <a:r>
              <a:rPr lang="en-US" dirty="0"/>
              <a:t>Keep data only as long as needed.</a:t>
            </a:r>
          </a:p>
          <a:p>
            <a:pPr marL="514350" indent="-514350">
              <a:spcAft>
                <a:spcPts val="0"/>
              </a:spcAft>
              <a:buClr>
                <a:schemeClr val="bg1">
                  <a:lumMod val="50000"/>
                </a:schemeClr>
              </a:buClr>
              <a:buFont typeface="+mj-lt"/>
              <a:buAutoNum type="arabicPeriod"/>
              <a:defRPr/>
            </a:pPr>
            <a:r>
              <a:rPr lang="en-US" dirty="0"/>
              <a:t>Maintain accuracy of data.</a:t>
            </a:r>
          </a:p>
          <a:p>
            <a:pPr marL="514350" indent="-514350">
              <a:spcAft>
                <a:spcPts val="0"/>
              </a:spcAft>
              <a:buClr>
                <a:schemeClr val="bg1">
                  <a:lumMod val="50000"/>
                </a:schemeClr>
              </a:buClr>
              <a:buFont typeface="+mj-lt"/>
              <a:buAutoNum type="arabicPeriod"/>
              <a:defRPr/>
            </a:pPr>
            <a:r>
              <a:rPr lang="en-US" dirty="0"/>
              <a:t>Protect security of data.</a:t>
            </a:r>
          </a:p>
          <a:p>
            <a:pPr marL="514350" indent="-514350">
              <a:spcAft>
                <a:spcPts val="0"/>
              </a:spcAft>
              <a:buClr>
                <a:schemeClr val="bg1">
                  <a:lumMod val="50000"/>
                </a:schemeClr>
              </a:buClr>
              <a:buFont typeface="+mj-lt"/>
              <a:buAutoNum type="arabicPeriod"/>
              <a:defRPr/>
            </a:pPr>
            <a:r>
              <a:rPr lang="en-US" dirty="0"/>
              <a:t>Develop policies for responding to law enforcement requests for data.</a:t>
            </a:r>
          </a:p>
          <a:p>
            <a:endParaRPr lang="en-US" dirty="0"/>
          </a:p>
        </p:txBody>
      </p:sp>
    </p:spTree>
    <p:extLst>
      <p:ext uri="{BB962C8B-B14F-4D97-AF65-F5344CB8AC3E}">
        <p14:creationId xmlns:p14="http://schemas.microsoft.com/office/powerpoint/2010/main" val="17836706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a:t>
            </a:r>
            <a:r>
              <a:rPr lang="en-US" baseline="30000" dirty="0" smtClean="0"/>
              <a:t>th</a:t>
            </a:r>
            <a:r>
              <a:rPr lang="en-US" dirty="0" smtClean="0"/>
              <a:t> Amendment</a:t>
            </a:r>
            <a:endParaRPr lang="en-US" dirty="0"/>
          </a:p>
        </p:txBody>
      </p:sp>
      <p:sp>
        <p:nvSpPr>
          <p:cNvPr id="3" name="Content Placeholder 2"/>
          <p:cNvSpPr>
            <a:spLocks noGrp="1"/>
          </p:cNvSpPr>
          <p:nvPr>
            <p:ph idx="1"/>
          </p:nvPr>
        </p:nvSpPr>
        <p:spPr/>
        <p:txBody>
          <a:bodyPr/>
          <a:lstStyle/>
          <a:p>
            <a:r>
              <a:rPr lang="en-US" dirty="0"/>
              <a:t>Sets limits on government’s rights to search our homes and businesses and seize documents and other personal effects. Requires government provide probable cause.</a:t>
            </a:r>
          </a:p>
          <a:p>
            <a:endParaRPr lang="en-US" dirty="0"/>
          </a:p>
        </p:txBody>
      </p:sp>
    </p:spTree>
    <p:extLst>
      <p:ext uri="{BB962C8B-B14F-4D97-AF65-F5344CB8AC3E}">
        <p14:creationId xmlns:p14="http://schemas.microsoft.com/office/powerpoint/2010/main" val="40948126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Problems Enforcing 4</a:t>
            </a:r>
            <a:r>
              <a:rPr lang="en-US" baseline="30000" dirty="0" smtClean="0"/>
              <a:t>th</a:t>
            </a:r>
            <a:r>
              <a:rPr lang="en-US" dirty="0" smtClean="0"/>
              <a:t> Amendment</a:t>
            </a:r>
            <a:endParaRPr lang="en-US" dirty="0"/>
          </a:p>
        </p:txBody>
      </p:sp>
      <p:sp>
        <p:nvSpPr>
          <p:cNvPr id="3" name="Content Placeholder 2"/>
          <p:cNvSpPr>
            <a:spLocks noGrp="1"/>
          </p:cNvSpPr>
          <p:nvPr>
            <p:ph idx="1"/>
          </p:nvPr>
        </p:nvSpPr>
        <p:spPr/>
        <p:txBody>
          <a:bodyPr/>
          <a:lstStyle/>
          <a:p>
            <a:pPr lvl="1">
              <a:spcAft>
                <a:spcPts val="0"/>
              </a:spcAft>
              <a:defRPr/>
            </a:pPr>
            <a:r>
              <a:rPr lang="en-US" dirty="0"/>
              <a:t>Much of our personal information is no longer safe in our homes;  it resides in huge databases outside our control. </a:t>
            </a:r>
          </a:p>
          <a:p>
            <a:pPr lvl="1">
              <a:spcAft>
                <a:spcPts val="0"/>
              </a:spcAft>
              <a:defRPr/>
            </a:pPr>
            <a:r>
              <a:rPr lang="en-US" dirty="0"/>
              <a:t>New technologies allow the government to search our homes without entering them and search our persons from a distance without our knowledge</a:t>
            </a:r>
            <a:r>
              <a:rPr lang="en-US" dirty="0" smtClean="0"/>
              <a:t>.</a:t>
            </a:r>
          </a:p>
          <a:p>
            <a:pPr>
              <a:spcAft>
                <a:spcPts val="0"/>
              </a:spcAft>
              <a:defRPr/>
            </a:pPr>
            <a:r>
              <a:rPr lang="en-US" dirty="0"/>
              <a:t>Make possible “noninvasive but deeply revealing” searches</a:t>
            </a:r>
          </a:p>
          <a:p>
            <a:pPr lvl="1">
              <a:spcAft>
                <a:spcPts val="0"/>
              </a:spcAft>
              <a:defRPr/>
            </a:pPr>
            <a:r>
              <a:rPr lang="en-US" dirty="0"/>
              <a:t>particle sniffers, imaging systems, location trackers</a:t>
            </a:r>
          </a:p>
          <a:p>
            <a:pPr lvl="1">
              <a:spcAft>
                <a:spcPts val="0"/>
              </a:spcAft>
              <a:defRPr/>
            </a:pPr>
            <a:endParaRPr lang="en-US" dirty="0"/>
          </a:p>
          <a:p>
            <a:endParaRPr lang="en-US" dirty="0"/>
          </a:p>
        </p:txBody>
      </p:sp>
    </p:spTree>
    <p:extLst>
      <p:ext uri="{BB962C8B-B14F-4D97-AF65-F5344CB8AC3E}">
        <p14:creationId xmlns:p14="http://schemas.microsoft.com/office/powerpoint/2010/main" val="42130808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Surveillance</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Security cameras-increased security, decreased privacy</a:t>
            </a:r>
          </a:p>
          <a:p>
            <a:r>
              <a:rPr lang="en-US" dirty="0" smtClean="0"/>
              <a:t>Police in Tampa, Florida, scanned the faces of all 100,000 fans and employees who entered the 2001 Super Bowl (causing some reporters to dub in Snooper Bowl) to search for criminals. People were not told that their faces were scanned.</a:t>
            </a:r>
          </a:p>
          <a:p>
            <a:r>
              <a:rPr lang="en-US" dirty="0" smtClean="0"/>
              <a:t>Some cities have increased their camera surveillance programs, while others gave up their systems because they did not significantly reduce crime. (Some favor better lighting and more police patrols-low tech and less invasive of privacy.)</a:t>
            </a:r>
          </a:p>
          <a:p>
            <a:r>
              <a:rPr lang="en-US" dirty="0" smtClean="0"/>
              <a:t>England was the first country to set up a large number (millions) of cameras in public places to deter crime. A study by a British university found a number of abuses by operators of surveillance cameras, including collecting salacious footage and showing it to colleagues.</a:t>
            </a:r>
            <a:endParaRPr lang="en-US" dirty="0"/>
          </a:p>
        </p:txBody>
      </p:sp>
    </p:spTree>
    <p:extLst>
      <p:ext uri="{BB962C8B-B14F-4D97-AF65-F5344CB8AC3E}">
        <p14:creationId xmlns:p14="http://schemas.microsoft.com/office/powerpoint/2010/main" val="3171411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Ethics &amp; Business Marketing</a:t>
            </a:r>
            <a:endParaRPr lang="en-US" dirty="0"/>
          </a:p>
        </p:txBody>
      </p:sp>
      <p:sp>
        <p:nvSpPr>
          <p:cNvPr id="3" name="Content Placeholder 2"/>
          <p:cNvSpPr>
            <a:spLocks noGrp="1"/>
          </p:cNvSpPr>
          <p:nvPr>
            <p:ph idx="1"/>
          </p:nvPr>
        </p:nvSpPr>
        <p:spPr/>
        <p:txBody>
          <a:bodyPr/>
          <a:lstStyle/>
          <a:p>
            <a:pPr>
              <a:spcAft>
                <a:spcPts val="0"/>
              </a:spcAft>
              <a:defRPr/>
            </a:pPr>
            <a:r>
              <a:rPr lang="en-US" dirty="0"/>
              <a:t>Data mining</a:t>
            </a:r>
          </a:p>
          <a:p>
            <a:pPr>
              <a:spcAft>
                <a:spcPts val="0"/>
              </a:spcAft>
              <a:defRPr/>
            </a:pPr>
            <a:r>
              <a:rPr lang="en-US" dirty="0"/>
              <a:t>Targeted ads</a:t>
            </a:r>
          </a:p>
          <a:p>
            <a:pPr>
              <a:spcAft>
                <a:spcPts val="0"/>
              </a:spcAft>
              <a:defRPr/>
            </a:pPr>
            <a:r>
              <a:rPr lang="en-US" dirty="0"/>
              <a:t>Informed consent</a:t>
            </a:r>
          </a:p>
          <a:p>
            <a:pPr>
              <a:spcAft>
                <a:spcPts val="0"/>
              </a:spcAft>
              <a:defRPr/>
            </a:pPr>
            <a:r>
              <a:rPr lang="en-US" dirty="0"/>
              <a:t>“Do Not Track” button in browsers</a:t>
            </a:r>
          </a:p>
          <a:p>
            <a:r>
              <a:rPr lang="en-US" dirty="0"/>
              <a:t>Paying for consumer information</a:t>
            </a:r>
          </a:p>
          <a:p>
            <a:endParaRPr lang="en-US" dirty="0"/>
          </a:p>
        </p:txBody>
      </p:sp>
    </p:spTree>
    <p:extLst>
      <p:ext uri="{BB962C8B-B14F-4D97-AF65-F5344CB8AC3E}">
        <p14:creationId xmlns:p14="http://schemas.microsoft.com/office/powerpoint/2010/main" val="10688407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Media</a:t>
            </a:r>
            <a:endParaRPr lang="en-US" dirty="0"/>
          </a:p>
        </p:txBody>
      </p:sp>
      <p:sp>
        <p:nvSpPr>
          <p:cNvPr id="3" name="Content Placeholder 2"/>
          <p:cNvSpPr>
            <a:spLocks noGrp="1"/>
          </p:cNvSpPr>
          <p:nvPr>
            <p:ph idx="1"/>
          </p:nvPr>
        </p:nvSpPr>
        <p:spPr/>
        <p:txBody>
          <a:bodyPr/>
          <a:lstStyle/>
          <a:p>
            <a:pPr>
              <a:spcAft>
                <a:spcPts val="0"/>
              </a:spcAft>
              <a:defRPr/>
            </a:pPr>
            <a:r>
              <a:rPr lang="en-US" dirty="0"/>
              <a:t>What </a:t>
            </a:r>
            <a:r>
              <a:rPr lang="en-US" i="1" dirty="0"/>
              <a:t>we</a:t>
            </a:r>
            <a:r>
              <a:rPr lang="en-US" dirty="0"/>
              <a:t> do</a:t>
            </a:r>
          </a:p>
          <a:p>
            <a:pPr lvl="1">
              <a:spcAft>
                <a:spcPts val="0"/>
              </a:spcAft>
              <a:defRPr/>
            </a:pPr>
            <a:r>
              <a:rPr lang="en-US" dirty="0"/>
              <a:t>Post opinions, gossip, pictures, “away from home” status</a:t>
            </a:r>
          </a:p>
          <a:p>
            <a:pPr>
              <a:spcAft>
                <a:spcPts val="0"/>
              </a:spcAft>
              <a:defRPr/>
            </a:pPr>
            <a:r>
              <a:rPr lang="en-US" dirty="0"/>
              <a:t>What </a:t>
            </a:r>
            <a:r>
              <a:rPr lang="en-US" i="1" dirty="0" smtClean="0"/>
              <a:t>social media </a:t>
            </a:r>
            <a:r>
              <a:rPr lang="en-US" dirty="0"/>
              <a:t>do</a:t>
            </a:r>
          </a:p>
          <a:p>
            <a:pPr lvl="1">
              <a:spcAft>
                <a:spcPts val="0"/>
              </a:spcAft>
              <a:defRPr/>
            </a:pPr>
            <a:r>
              <a:rPr lang="en-US" dirty="0"/>
              <a:t>New services with unexpected privacy </a:t>
            </a:r>
            <a:r>
              <a:rPr lang="en-US" dirty="0" smtClean="0"/>
              <a:t>settings</a:t>
            </a:r>
          </a:p>
          <a:p>
            <a:pPr>
              <a:spcAft>
                <a:spcPts val="0"/>
              </a:spcAft>
              <a:defRPr/>
            </a:pPr>
            <a:r>
              <a:rPr lang="en-US" dirty="0" smtClean="0"/>
              <a:t>Right to be forgotten</a:t>
            </a:r>
          </a:p>
          <a:p>
            <a:pPr lvl="1">
              <a:spcAft>
                <a:spcPts val="0"/>
              </a:spcAft>
              <a:defRPr/>
            </a:pPr>
            <a:r>
              <a:rPr lang="en-US" dirty="0"/>
              <a:t>The right to have material removed.</a:t>
            </a:r>
          </a:p>
          <a:p>
            <a:pPr lvl="2">
              <a:spcAft>
                <a:spcPts val="0"/>
              </a:spcAft>
              <a:defRPr/>
            </a:pPr>
            <a:r>
              <a:rPr lang="en-US" dirty="0"/>
              <a:t>negative right (a liberty)</a:t>
            </a:r>
          </a:p>
          <a:p>
            <a:pPr lvl="2">
              <a:spcAft>
                <a:spcPts val="0"/>
              </a:spcAft>
              <a:defRPr/>
            </a:pPr>
            <a:r>
              <a:rPr lang="en-US" dirty="0"/>
              <a:t>positive right (a claim right)</a:t>
            </a:r>
          </a:p>
          <a:p>
            <a:pPr>
              <a:spcAft>
                <a:spcPts val="0"/>
              </a:spcAft>
              <a:defRPr/>
            </a:pPr>
            <a:endParaRPr lang="en-US" dirty="0"/>
          </a:p>
          <a:p>
            <a:endParaRPr lang="en-US" dirty="0"/>
          </a:p>
        </p:txBody>
      </p:sp>
    </p:spTree>
    <p:extLst>
      <p:ext uri="{BB962C8B-B14F-4D97-AF65-F5344CB8AC3E}">
        <p14:creationId xmlns:p14="http://schemas.microsoft.com/office/powerpoint/2010/main" val="21924995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Government &amp; Privacy Issues</a:t>
            </a:r>
            <a:endParaRPr lang="en-US" dirty="0"/>
          </a:p>
        </p:txBody>
      </p:sp>
      <p:sp>
        <p:nvSpPr>
          <p:cNvPr id="3" name="Content Placeholder 2"/>
          <p:cNvSpPr>
            <a:spLocks noGrp="1"/>
          </p:cNvSpPr>
          <p:nvPr>
            <p:ph idx="1"/>
          </p:nvPr>
        </p:nvSpPr>
        <p:spPr/>
        <p:txBody>
          <a:bodyPr>
            <a:normAutofit lnSpcReduction="10000"/>
          </a:bodyPr>
          <a:lstStyle/>
          <a:p>
            <a:pPr>
              <a:lnSpc>
                <a:spcPct val="90000"/>
              </a:lnSpc>
              <a:spcAft>
                <a:spcPts val="0"/>
              </a:spcAft>
              <a:defRPr/>
            </a:pPr>
            <a:r>
              <a:rPr lang="en-US" dirty="0"/>
              <a:t>Government Accountability Office (GAO) - monitors government's privacy policies</a:t>
            </a:r>
          </a:p>
          <a:p>
            <a:pPr>
              <a:lnSpc>
                <a:spcPct val="90000"/>
              </a:lnSpc>
              <a:spcAft>
                <a:spcPts val="0"/>
              </a:spcAft>
              <a:defRPr/>
            </a:pPr>
            <a:r>
              <a:rPr lang="en-US" dirty="0"/>
              <a:t>Burden of proof and "fishing expeditions"</a:t>
            </a:r>
          </a:p>
          <a:p>
            <a:pPr>
              <a:lnSpc>
                <a:spcPct val="90000"/>
              </a:lnSpc>
              <a:spcAft>
                <a:spcPts val="0"/>
              </a:spcAft>
              <a:defRPr/>
            </a:pPr>
            <a:r>
              <a:rPr lang="en-US" dirty="0"/>
              <a:t>Data mining and computer matching to fight terrorism</a:t>
            </a:r>
          </a:p>
          <a:p>
            <a:pPr>
              <a:lnSpc>
                <a:spcPct val="90000"/>
              </a:lnSpc>
              <a:spcAft>
                <a:spcPts val="0"/>
              </a:spcAft>
              <a:defRPr/>
            </a:pPr>
            <a:r>
              <a:rPr lang="en-US" dirty="0"/>
              <a:t>Public Records – records available to general public (bankruptcy, property, and arrest records, salaries of government employees, etc.)</a:t>
            </a:r>
          </a:p>
          <a:p>
            <a:pPr>
              <a:lnSpc>
                <a:spcPct val="90000"/>
              </a:lnSpc>
              <a:spcAft>
                <a:spcPts val="0"/>
              </a:spcAft>
              <a:defRPr/>
            </a:pPr>
            <a:r>
              <a:rPr lang="en-US" dirty="0"/>
              <a:t>Identity theft can arise when public records are accessed</a:t>
            </a:r>
          </a:p>
          <a:p>
            <a:endParaRPr lang="en-US" dirty="0"/>
          </a:p>
        </p:txBody>
      </p:sp>
    </p:spTree>
    <p:extLst>
      <p:ext uri="{BB962C8B-B14F-4D97-AF65-F5344CB8AC3E}">
        <p14:creationId xmlns:p14="http://schemas.microsoft.com/office/powerpoint/2010/main" val="30019395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Identification</a:t>
            </a:r>
            <a:endParaRPr lang="en-US" dirty="0"/>
          </a:p>
        </p:txBody>
      </p:sp>
      <p:sp>
        <p:nvSpPr>
          <p:cNvPr id="3" name="Content Placeholder 2"/>
          <p:cNvSpPr>
            <a:spLocks noGrp="1"/>
          </p:cNvSpPr>
          <p:nvPr>
            <p:ph idx="1"/>
          </p:nvPr>
        </p:nvSpPr>
        <p:spPr/>
        <p:txBody>
          <a:bodyPr/>
          <a:lstStyle/>
          <a:p>
            <a:pPr>
              <a:spcAft>
                <a:spcPts val="0"/>
              </a:spcAft>
              <a:defRPr/>
            </a:pPr>
            <a:r>
              <a:rPr lang="en-US" dirty="0"/>
              <a:t>Social Security Numbers</a:t>
            </a:r>
          </a:p>
          <a:p>
            <a:pPr lvl="1">
              <a:spcAft>
                <a:spcPts val="0"/>
              </a:spcAft>
              <a:defRPr/>
            </a:pPr>
            <a:r>
              <a:rPr lang="en-US" dirty="0"/>
              <a:t>Too widely used</a:t>
            </a:r>
          </a:p>
          <a:p>
            <a:pPr lvl="1">
              <a:spcAft>
                <a:spcPts val="0"/>
              </a:spcAft>
              <a:defRPr/>
            </a:pPr>
            <a:r>
              <a:rPr lang="en-US" dirty="0"/>
              <a:t>Easy to falsify</a:t>
            </a:r>
          </a:p>
          <a:p>
            <a:pPr>
              <a:spcAft>
                <a:spcPts val="0"/>
              </a:spcAft>
              <a:defRPr/>
            </a:pPr>
            <a:r>
              <a:rPr lang="en-US" dirty="0"/>
              <a:t>Various new proposals would require citizenship, employment, health, tax, financial, or other data, as well as biometric information. In many proposals, the cards would also access a variety of databases for additional information.</a:t>
            </a:r>
          </a:p>
          <a:p>
            <a:endParaRPr lang="en-US" dirty="0"/>
          </a:p>
        </p:txBody>
      </p:sp>
    </p:spTree>
    <p:extLst>
      <p:ext uri="{BB962C8B-B14F-4D97-AF65-F5344CB8AC3E}">
        <p14:creationId xmlns:p14="http://schemas.microsoft.com/office/powerpoint/2010/main" val="34372747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6866" y="915338"/>
            <a:ext cx="6798734" cy="503560"/>
          </a:xfrm>
        </p:spPr>
        <p:txBody>
          <a:bodyPr>
            <a:normAutofit fontScale="90000"/>
          </a:bodyPr>
          <a:lstStyle/>
          <a:p>
            <a:r>
              <a:rPr lang="en-US" dirty="0" smtClean="0"/>
              <a:t>Topics</a:t>
            </a:r>
            <a:endParaRPr lang="en-US" dirty="0"/>
          </a:p>
        </p:txBody>
      </p:sp>
      <p:sp>
        <p:nvSpPr>
          <p:cNvPr id="3" name="Content Placeholder 2"/>
          <p:cNvSpPr>
            <a:spLocks noGrp="1"/>
          </p:cNvSpPr>
          <p:nvPr>
            <p:ph idx="1"/>
          </p:nvPr>
        </p:nvSpPr>
        <p:spPr>
          <a:xfrm>
            <a:off x="1176865" y="2333297"/>
            <a:ext cx="6798736" cy="3601835"/>
          </a:xfrm>
        </p:spPr>
        <p:txBody>
          <a:bodyPr/>
          <a:lstStyle/>
          <a:p>
            <a:pPr>
              <a:spcAft>
                <a:spcPts val="0"/>
              </a:spcAft>
              <a:defRPr/>
            </a:pPr>
            <a:r>
              <a:rPr lang="en-US" dirty="0"/>
              <a:t>Privacy Risks and Principles</a:t>
            </a:r>
          </a:p>
          <a:p>
            <a:pPr>
              <a:spcAft>
                <a:spcPts val="0"/>
              </a:spcAft>
              <a:defRPr/>
            </a:pPr>
            <a:r>
              <a:rPr lang="en-US" dirty="0"/>
              <a:t>The Fourth Amendment, Expectation of Privacy, and Surveillance Technologies</a:t>
            </a:r>
          </a:p>
          <a:p>
            <a:pPr>
              <a:spcAft>
                <a:spcPts val="0"/>
              </a:spcAft>
              <a:defRPr/>
            </a:pPr>
            <a:r>
              <a:rPr lang="en-US" dirty="0"/>
              <a:t>The Business and Social Sectors</a:t>
            </a:r>
          </a:p>
          <a:p>
            <a:pPr>
              <a:spcAft>
                <a:spcPts val="0"/>
              </a:spcAft>
              <a:defRPr/>
            </a:pPr>
            <a:r>
              <a:rPr lang="en-US" dirty="0"/>
              <a:t>Government Systems</a:t>
            </a:r>
          </a:p>
          <a:p>
            <a:pPr>
              <a:spcAft>
                <a:spcPts val="0"/>
              </a:spcAft>
              <a:defRPr/>
            </a:pPr>
            <a:r>
              <a:rPr lang="en-US" dirty="0"/>
              <a:t>Protecting Privacy: Technology, Markets, Rights, and Laws</a:t>
            </a:r>
          </a:p>
          <a:p>
            <a:pPr>
              <a:spcAft>
                <a:spcPts val="0"/>
              </a:spcAft>
              <a:defRPr/>
            </a:pPr>
            <a:r>
              <a:rPr lang="en-US" dirty="0"/>
              <a:t>Communications</a:t>
            </a:r>
          </a:p>
          <a:p>
            <a:endParaRPr lang="en-US" dirty="0"/>
          </a:p>
        </p:txBody>
      </p:sp>
    </p:spTree>
    <p:extLst>
      <p:ext uri="{BB962C8B-B14F-4D97-AF65-F5344CB8AC3E}">
        <p14:creationId xmlns:p14="http://schemas.microsoft.com/office/powerpoint/2010/main" val="5514058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National ID</a:t>
            </a:r>
            <a:endParaRPr lang="en-US" dirty="0"/>
          </a:p>
        </p:txBody>
      </p:sp>
      <p:sp>
        <p:nvSpPr>
          <p:cNvPr id="3" name="Content Placeholder 2"/>
          <p:cNvSpPr>
            <a:spLocks noGrp="1"/>
          </p:cNvSpPr>
          <p:nvPr>
            <p:ph idx="1"/>
          </p:nvPr>
        </p:nvSpPr>
        <p:spPr/>
        <p:txBody>
          <a:bodyPr/>
          <a:lstStyle/>
          <a:p>
            <a:pPr>
              <a:lnSpc>
                <a:spcPct val="90000"/>
              </a:lnSpc>
              <a:spcAft>
                <a:spcPts val="0"/>
              </a:spcAft>
              <a:defRPr/>
            </a:pPr>
            <a:r>
              <a:rPr lang="en-US" dirty="0"/>
              <a:t>A new national ID system - Pros</a:t>
            </a:r>
          </a:p>
          <a:p>
            <a:pPr lvl="1">
              <a:lnSpc>
                <a:spcPct val="90000"/>
              </a:lnSpc>
              <a:spcAft>
                <a:spcPts val="0"/>
              </a:spcAft>
              <a:defRPr/>
            </a:pPr>
            <a:r>
              <a:rPr lang="en-US" dirty="0"/>
              <a:t>would require the card</a:t>
            </a:r>
          </a:p>
          <a:p>
            <a:pPr lvl="1">
              <a:lnSpc>
                <a:spcPct val="90000"/>
              </a:lnSpc>
              <a:spcAft>
                <a:spcPts val="0"/>
              </a:spcAft>
              <a:defRPr/>
            </a:pPr>
            <a:r>
              <a:rPr lang="en-US" dirty="0"/>
              <a:t>harder to forge</a:t>
            </a:r>
          </a:p>
          <a:p>
            <a:pPr lvl="1">
              <a:lnSpc>
                <a:spcPct val="90000"/>
              </a:lnSpc>
              <a:spcAft>
                <a:spcPts val="0"/>
              </a:spcAft>
              <a:defRPr/>
            </a:pPr>
            <a:r>
              <a:rPr lang="en-US" dirty="0"/>
              <a:t>have to carry only one card</a:t>
            </a:r>
          </a:p>
          <a:p>
            <a:pPr>
              <a:lnSpc>
                <a:spcPct val="90000"/>
              </a:lnSpc>
              <a:spcAft>
                <a:spcPts val="0"/>
              </a:spcAft>
              <a:defRPr/>
            </a:pPr>
            <a:r>
              <a:rPr lang="en-US" dirty="0"/>
              <a:t>A new national ID system - Cons</a:t>
            </a:r>
          </a:p>
          <a:p>
            <a:pPr lvl="1">
              <a:lnSpc>
                <a:spcPct val="90000"/>
              </a:lnSpc>
              <a:spcAft>
                <a:spcPts val="0"/>
              </a:spcAft>
              <a:defRPr/>
            </a:pPr>
            <a:r>
              <a:rPr lang="en-US" dirty="0"/>
              <a:t>Threat to freedom and privacy</a:t>
            </a:r>
          </a:p>
          <a:p>
            <a:pPr lvl="1">
              <a:lnSpc>
                <a:spcPct val="90000"/>
              </a:lnSpc>
              <a:spcAft>
                <a:spcPts val="0"/>
              </a:spcAft>
              <a:defRPr/>
            </a:pPr>
            <a:r>
              <a:rPr lang="en-US" dirty="0"/>
              <a:t>Increased potential for abuse</a:t>
            </a:r>
          </a:p>
          <a:p>
            <a:endParaRPr lang="en-US" dirty="0"/>
          </a:p>
        </p:txBody>
      </p:sp>
    </p:spTree>
    <p:extLst>
      <p:ext uri="{BB962C8B-B14F-4D97-AF65-F5344CB8AC3E}">
        <p14:creationId xmlns:p14="http://schemas.microsoft.com/office/powerpoint/2010/main" val="37655099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to Protect Privacy</a:t>
            </a:r>
            <a:endParaRPr lang="en-US" dirty="0"/>
          </a:p>
        </p:txBody>
      </p:sp>
      <p:sp>
        <p:nvSpPr>
          <p:cNvPr id="3" name="Content Placeholder 2"/>
          <p:cNvSpPr>
            <a:spLocks noGrp="1"/>
          </p:cNvSpPr>
          <p:nvPr>
            <p:ph idx="1"/>
          </p:nvPr>
        </p:nvSpPr>
        <p:spPr/>
        <p:txBody>
          <a:bodyPr/>
          <a:lstStyle/>
          <a:p>
            <a:pPr>
              <a:lnSpc>
                <a:spcPct val="90000"/>
              </a:lnSpc>
              <a:spcAft>
                <a:spcPts val="0"/>
              </a:spcAft>
              <a:defRPr/>
            </a:pPr>
            <a:r>
              <a:rPr lang="en-US" dirty="0"/>
              <a:t>Privacy enhancing-technologies for consumers</a:t>
            </a:r>
          </a:p>
          <a:p>
            <a:pPr>
              <a:lnSpc>
                <a:spcPct val="90000"/>
              </a:lnSpc>
              <a:spcAft>
                <a:spcPts val="0"/>
              </a:spcAft>
              <a:defRPr/>
            </a:pPr>
            <a:r>
              <a:rPr lang="en-US" dirty="0"/>
              <a:t>Encryption</a:t>
            </a:r>
          </a:p>
          <a:p>
            <a:pPr lvl="1">
              <a:lnSpc>
                <a:spcPct val="90000"/>
              </a:lnSpc>
              <a:spcAft>
                <a:spcPts val="0"/>
              </a:spcAft>
              <a:defRPr/>
            </a:pPr>
            <a:r>
              <a:rPr lang="en-US" dirty="0"/>
              <a:t>Public-key cryptography</a:t>
            </a:r>
          </a:p>
          <a:p>
            <a:pPr>
              <a:lnSpc>
                <a:spcPct val="90000"/>
              </a:lnSpc>
              <a:spcAft>
                <a:spcPts val="0"/>
              </a:spcAft>
              <a:defRPr/>
            </a:pPr>
            <a:r>
              <a:rPr lang="en-US" dirty="0"/>
              <a:t>Business tools and policies for protecting data</a:t>
            </a:r>
          </a:p>
          <a:p>
            <a:endParaRPr lang="en-US" dirty="0"/>
          </a:p>
        </p:txBody>
      </p:sp>
    </p:spTree>
    <p:extLst>
      <p:ext uri="{BB962C8B-B14F-4D97-AF65-F5344CB8AC3E}">
        <p14:creationId xmlns:p14="http://schemas.microsoft.com/office/powerpoint/2010/main" val="38612573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Privacy in European Union</a:t>
            </a:r>
            <a:endParaRPr lang="en-US" dirty="0"/>
          </a:p>
        </p:txBody>
      </p:sp>
      <p:sp>
        <p:nvSpPr>
          <p:cNvPr id="3" name="Content Placeholder 2"/>
          <p:cNvSpPr>
            <a:spLocks noGrp="1"/>
          </p:cNvSpPr>
          <p:nvPr>
            <p:ph idx="1"/>
          </p:nvPr>
        </p:nvSpPr>
        <p:spPr/>
        <p:txBody>
          <a:bodyPr/>
          <a:lstStyle/>
          <a:p>
            <a:pPr>
              <a:spcAft>
                <a:spcPts val="0"/>
              </a:spcAft>
              <a:defRPr/>
            </a:pPr>
            <a:r>
              <a:rPr lang="en-US" dirty="0"/>
              <a:t>EU’s rules are more strict than U.S. regulations</a:t>
            </a:r>
          </a:p>
          <a:p>
            <a:pPr>
              <a:spcAft>
                <a:spcPts val="0"/>
              </a:spcAft>
              <a:defRPr/>
            </a:pPr>
            <a:r>
              <a:rPr lang="en-US" dirty="0"/>
              <a:t>EU Data Privacy Directive</a:t>
            </a:r>
          </a:p>
          <a:p>
            <a:pPr lvl="1">
              <a:spcAft>
                <a:spcPts val="0"/>
              </a:spcAft>
              <a:defRPr/>
            </a:pPr>
            <a:r>
              <a:rPr lang="en-US" dirty="0"/>
              <a:t>Prohibits transfer of personal information to countries outside the EU that do not have an adequate system of privacy protection.</a:t>
            </a:r>
          </a:p>
          <a:p>
            <a:pPr lvl="1">
              <a:spcAft>
                <a:spcPts val="0"/>
              </a:spcAft>
              <a:defRPr/>
            </a:pPr>
            <a:r>
              <a:rPr lang="en-US" dirty="0"/>
              <a:t>“Safe Harbor” plan</a:t>
            </a:r>
          </a:p>
          <a:p>
            <a:pPr lvl="1">
              <a:spcAft>
                <a:spcPts val="0"/>
              </a:spcAft>
              <a:defRPr/>
            </a:pPr>
            <a:r>
              <a:rPr lang="en-US" dirty="0"/>
              <a:t>Abuses still occur</a:t>
            </a:r>
          </a:p>
          <a:p>
            <a:pPr lvl="1">
              <a:spcAft>
                <a:spcPts val="0"/>
              </a:spcAft>
              <a:defRPr/>
            </a:pPr>
            <a:r>
              <a:rPr lang="en-US" dirty="0"/>
              <a:t>Puts requirements on businesses outside the EU</a:t>
            </a:r>
          </a:p>
          <a:p>
            <a:endParaRPr lang="en-US" dirty="0"/>
          </a:p>
        </p:txBody>
      </p:sp>
    </p:spTree>
    <p:extLst>
      <p:ext uri="{BB962C8B-B14F-4D97-AF65-F5344CB8AC3E}">
        <p14:creationId xmlns:p14="http://schemas.microsoft.com/office/powerpoint/2010/main" val="30807025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Laws on the Books</a:t>
            </a:r>
            <a:endParaRPr lang="en-US" dirty="0"/>
          </a:p>
        </p:txBody>
      </p:sp>
      <p:sp>
        <p:nvSpPr>
          <p:cNvPr id="3" name="Content Placeholder 2"/>
          <p:cNvSpPr>
            <a:spLocks noGrp="1"/>
          </p:cNvSpPr>
          <p:nvPr>
            <p:ph idx="1"/>
          </p:nvPr>
        </p:nvSpPr>
        <p:spPr/>
        <p:txBody>
          <a:bodyPr>
            <a:normAutofit fontScale="92500" lnSpcReduction="10000"/>
          </a:bodyPr>
          <a:lstStyle/>
          <a:p>
            <a:pPr>
              <a:lnSpc>
                <a:spcPct val="80000"/>
              </a:lnSpc>
              <a:spcAft>
                <a:spcPts val="0"/>
              </a:spcAft>
              <a:buNone/>
              <a:defRPr/>
            </a:pPr>
            <a:r>
              <a:rPr lang="en-US" dirty="0"/>
              <a:t>Wiretapping and Email Protection:</a:t>
            </a:r>
          </a:p>
          <a:p>
            <a:pPr>
              <a:lnSpc>
                <a:spcPct val="80000"/>
              </a:lnSpc>
              <a:spcAft>
                <a:spcPts val="0"/>
              </a:spcAft>
              <a:defRPr/>
            </a:pPr>
            <a:r>
              <a:rPr lang="en-US" dirty="0"/>
              <a:t>Telephone</a:t>
            </a:r>
          </a:p>
          <a:p>
            <a:pPr lvl="1">
              <a:lnSpc>
                <a:spcPct val="80000"/>
              </a:lnSpc>
              <a:spcAft>
                <a:spcPts val="0"/>
              </a:spcAft>
              <a:defRPr/>
            </a:pPr>
            <a:r>
              <a:rPr lang="en-US" sz="2400" dirty="0"/>
              <a:t>1934 Communications Act prohibited interception of messages</a:t>
            </a:r>
          </a:p>
          <a:p>
            <a:pPr lvl="1">
              <a:lnSpc>
                <a:spcPct val="80000"/>
              </a:lnSpc>
              <a:spcAft>
                <a:spcPts val="0"/>
              </a:spcAft>
              <a:defRPr/>
            </a:pPr>
            <a:r>
              <a:rPr lang="en-US" sz="2400" dirty="0"/>
              <a:t>1968 Omnibus Crime Control and Safe Streets Act allowed wiretapping and electronic surveillance by law-enforcement (with court order)</a:t>
            </a:r>
          </a:p>
          <a:p>
            <a:pPr>
              <a:lnSpc>
                <a:spcPct val="80000"/>
              </a:lnSpc>
              <a:spcAft>
                <a:spcPts val="0"/>
              </a:spcAft>
              <a:defRPr/>
            </a:pPr>
            <a:r>
              <a:rPr lang="en-US" dirty="0"/>
              <a:t>Email and other new communications</a:t>
            </a:r>
          </a:p>
          <a:p>
            <a:pPr lvl="1">
              <a:lnSpc>
                <a:spcPct val="80000"/>
              </a:lnSpc>
              <a:spcAft>
                <a:spcPts val="0"/>
              </a:spcAft>
              <a:defRPr/>
            </a:pPr>
            <a:r>
              <a:rPr lang="en-US" sz="2400" dirty="0"/>
              <a:t>Electronic Communications Privacy Act of 1986 (ECPA) extended the 1968 wiretapping laws to include electronic communications, restricts government access to email</a:t>
            </a:r>
          </a:p>
          <a:p>
            <a:endParaRPr lang="en-US" dirty="0"/>
          </a:p>
        </p:txBody>
      </p:sp>
    </p:spTree>
    <p:extLst>
      <p:ext uri="{BB962C8B-B14F-4D97-AF65-F5344CB8AC3E}">
        <p14:creationId xmlns:p14="http://schemas.microsoft.com/office/powerpoint/2010/main" val="28654769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laws</a:t>
            </a:r>
            <a:endParaRPr lang="en-US" dirty="0"/>
          </a:p>
        </p:txBody>
      </p:sp>
      <p:sp>
        <p:nvSpPr>
          <p:cNvPr id="3" name="Content Placeholder 2"/>
          <p:cNvSpPr>
            <a:spLocks noGrp="1"/>
          </p:cNvSpPr>
          <p:nvPr>
            <p:ph idx="1"/>
          </p:nvPr>
        </p:nvSpPr>
        <p:spPr/>
        <p:txBody>
          <a:bodyPr/>
          <a:lstStyle/>
          <a:p>
            <a:pPr>
              <a:spcAft>
                <a:spcPts val="0"/>
              </a:spcAft>
              <a:defRPr/>
            </a:pPr>
            <a:r>
              <a:rPr lang="en-US" sz="2800" dirty="0"/>
              <a:t>The Communications Assistance for Law Enforcement Act (CALEA)</a:t>
            </a:r>
          </a:p>
          <a:p>
            <a:pPr lvl="1">
              <a:spcAft>
                <a:spcPts val="0"/>
              </a:spcAft>
              <a:defRPr/>
            </a:pPr>
            <a:r>
              <a:rPr lang="en-US" dirty="0"/>
              <a:t>Passed in 1994</a:t>
            </a:r>
          </a:p>
          <a:p>
            <a:pPr lvl="1">
              <a:spcAft>
                <a:spcPts val="0"/>
              </a:spcAft>
              <a:defRPr/>
            </a:pPr>
            <a:r>
              <a:rPr lang="en-US" dirty="0"/>
              <a:t>Requires telecommunications equipment be designed to ensure that the government can intercept telephone calls (with a court order or other authorization). </a:t>
            </a:r>
          </a:p>
          <a:p>
            <a:pPr lvl="1">
              <a:spcAft>
                <a:spcPts val="0"/>
              </a:spcAft>
              <a:defRPr/>
            </a:pPr>
            <a:r>
              <a:rPr lang="en-US" dirty="0"/>
              <a:t>Rules and requirements written by Federal Communications Commission (FCC)</a:t>
            </a:r>
          </a:p>
          <a:p>
            <a:endParaRPr lang="en-US" dirty="0"/>
          </a:p>
        </p:txBody>
      </p:sp>
    </p:spTree>
    <p:extLst>
      <p:ext uri="{BB962C8B-B14F-4D97-AF65-F5344CB8AC3E}">
        <p14:creationId xmlns:p14="http://schemas.microsoft.com/office/powerpoint/2010/main" val="41772484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can Get to Our Data??</a:t>
            </a:r>
            <a:endParaRPr lang="en-US" dirty="0"/>
          </a:p>
        </p:txBody>
      </p:sp>
      <p:sp>
        <p:nvSpPr>
          <p:cNvPr id="3" name="Content Placeholder 2"/>
          <p:cNvSpPr>
            <a:spLocks noGrp="1"/>
          </p:cNvSpPr>
          <p:nvPr>
            <p:ph idx="1"/>
          </p:nvPr>
        </p:nvSpPr>
        <p:spPr/>
        <p:txBody>
          <a:bodyPr/>
          <a:lstStyle/>
          <a:p>
            <a:pPr>
              <a:spcAft>
                <a:spcPts val="0"/>
              </a:spcAft>
              <a:defRPr/>
            </a:pPr>
            <a:r>
              <a:rPr lang="en-US" dirty="0"/>
              <a:t>The National Security Agency (NSA)</a:t>
            </a:r>
          </a:p>
          <a:p>
            <a:pPr lvl="1">
              <a:spcAft>
                <a:spcPts val="0"/>
              </a:spcAft>
              <a:defRPr/>
            </a:pPr>
            <a:r>
              <a:rPr lang="en-US" dirty="0"/>
              <a:t>Foreign Intelligence Surveillance Act (FISA) established oversight rules for the NSA</a:t>
            </a:r>
          </a:p>
          <a:p>
            <a:pPr>
              <a:spcAft>
                <a:spcPts val="0"/>
              </a:spcAft>
              <a:defRPr/>
            </a:pPr>
            <a:r>
              <a:rPr lang="en-US"/>
              <a:t>Secret access to communications records</a:t>
            </a:r>
          </a:p>
          <a:p>
            <a:endParaRPr lang="en-US"/>
          </a:p>
        </p:txBody>
      </p:sp>
    </p:spTree>
    <p:extLst>
      <p:ext uri="{BB962C8B-B14F-4D97-AF65-F5344CB8AC3E}">
        <p14:creationId xmlns:p14="http://schemas.microsoft.com/office/powerpoint/2010/main" val="814239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Risks in Privacy</a:t>
            </a:r>
            <a:endParaRPr lang="en-US" dirty="0"/>
          </a:p>
        </p:txBody>
      </p:sp>
      <p:sp>
        <p:nvSpPr>
          <p:cNvPr id="3" name="Content Placeholder 2"/>
          <p:cNvSpPr>
            <a:spLocks noGrp="1"/>
          </p:cNvSpPr>
          <p:nvPr>
            <p:ph idx="1"/>
          </p:nvPr>
        </p:nvSpPr>
        <p:spPr/>
        <p:txBody>
          <a:bodyPr/>
          <a:lstStyle/>
          <a:p>
            <a:r>
              <a:rPr lang="en-US" dirty="0" smtClean="0"/>
              <a:t>What is Privacy??</a:t>
            </a:r>
          </a:p>
          <a:p>
            <a:pPr lvl="1">
              <a:spcAft>
                <a:spcPts val="0"/>
              </a:spcAft>
              <a:defRPr/>
            </a:pPr>
            <a:r>
              <a:rPr lang="en-US" dirty="0"/>
              <a:t>Freedom from intrusion (being left alone)</a:t>
            </a:r>
          </a:p>
          <a:p>
            <a:pPr lvl="1">
              <a:spcAft>
                <a:spcPts val="0"/>
              </a:spcAft>
              <a:defRPr/>
            </a:pPr>
            <a:r>
              <a:rPr lang="en-US" dirty="0"/>
              <a:t>Control of information about oneself</a:t>
            </a:r>
          </a:p>
          <a:p>
            <a:pPr lvl="1">
              <a:spcAft>
                <a:spcPts val="0"/>
              </a:spcAft>
              <a:defRPr/>
            </a:pPr>
            <a:r>
              <a:rPr lang="en-US" dirty="0"/>
              <a:t>Freedom from surveillance (from being tracked, followed, watched)</a:t>
            </a:r>
          </a:p>
          <a:p>
            <a:endParaRPr lang="en-US" dirty="0" smtClean="0"/>
          </a:p>
        </p:txBody>
      </p:sp>
    </p:spTree>
    <p:extLst>
      <p:ext uri="{BB962C8B-B14F-4D97-AF65-F5344CB8AC3E}">
        <p14:creationId xmlns:p14="http://schemas.microsoft.com/office/powerpoint/2010/main" val="15943475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We Behave</a:t>
            </a:r>
            <a:endParaRPr lang="en-US" dirty="0"/>
          </a:p>
        </p:txBody>
      </p:sp>
      <p:sp>
        <p:nvSpPr>
          <p:cNvPr id="3" name="Content Placeholder 2"/>
          <p:cNvSpPr>
            <a:spLocks noGrp="1"/>
          </p:cNvSpPr>
          <p:nvPr>
            <p:ph idx="1"/>
          </p:nvPr>
        </p:nvSpPr>
        <p:spPr/>
        <p:txBody>
          <a:bodyPr/>
          <a:lstStyle/>
          <a:p>
            <a:pPr>
              <a:spcAft>
                <a:spcPts val="0"/>
              </a:spcAft>
              <a:defRPr/>
            </a:pPr>
            <a:r>
              <a:rPr lang="en-US" dirty="0"/>
              <a:t>Intentional, institutional uses of personal information</a:t>
            </a:r>
          </a:p>
          <a:p>
            <a:pPr>
              <a:spcAft>
                <a:spcPts val="0"/>
              </a:spcAft>
              <a:defRPr/>
            </a:pPr>
            <a:r>
              <a:rPr lang="en-US" dirty="0"/>
              <a:t>Unauthorized use or release by “insiders”</a:t>
            </a:r>
          </a:p>
          <a:p>
            <a:pPr>
              <a:spcAft>
                <a:spcPts val="0"/>
              </a:spcAft>
              <a:defRPr/>
            </a:pPr>
            <a:r>
              <a:rPr lang="en-US" dirty="0"/>
              <a:t>Theft of information</a:t>
            </a:r>
          </a:p>
          <a:p>
            <a:pPr>
              <a:spcAft>
                <a:spcPts val="0"/>
              </a:spcAft>
              <a:defRPr/>
            </a:pPr>
            <a:r>
              <a:rPr lang="en-US" dirty="0"/>
              <a:t>Inadvertent leakage of information</a:t>
            </a:r>
          </a:p>
          <a:p>
            <a:pPr>
              <a:spcAft>
                <a:spcPts val="0"/>
              </a:spcAft>
              <a:defRPr/>
            </a:pPr>
            <a:r>
              <a:rPr lang="en-US" dirty="0"/>
              <a:t>Our own actions</a:t>
            </a:r>
          </a:p>
          <a:p>
            <a:pPr marL="0" indent="0">
              <a:buNone/>
            </a:pPr>
            <a:endParaRPr lang="en-US" dirty="0"/>
          </a:p>
        </p:txBody>
      </p:sp>
    </p:spTree>
    <p:extLst>
      <p:ext uri="{BB962C8B-B14F-4D97-AF65-F5344CB8AC3E}">
        <p14:creationId xmlns:p14="http://schemas.microsoft.com/office/powerpoint/2010/main" val="24527632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Happening Now??</a:t>
            </a:r>
            <a:endParaRPr lang="en-US" dirty="0"/>
          </a:p>
        </p:txBody>
      </p:sp>
      <p:sp>
        <p:nvSpPr>
          <p:cNvPr id="3" name="Content Placeholder 2"/>
          <p:cNvSpPr>
            <a:spLocks noGrp="1"/>
          </p:cNvSpPr>
          <p:nvPr>
            <p:ph idx="1"/>
          </p:nvPr>
        </p:nvSpPr>
        <p:spPr/>
        <p:txBody>
          <a:bodyPr/>
          <a:lstStyle/>
          <a:p>
            <a:pPr>
              <a:spcAft>
                <a:spcPts val="0"/>
              </a:spcAft>
              <a:defRPr/>
            </a:pPr>
            <a:r>
              <a:rPr lang="en-US" dirty="0"/>
              <a:t>Government and private databases</a:t>
            </a:r>
          </a:p>
          <a:p>
            <a:pPr>
              <a:spcAft>
                <a:spcPts val="0"/>
              </a:spcAft>
              <a:defRPr/>
            </a:pPr>
            <a:r>
              <a:rPr lang="en-US" dirty="0"/>
              <a:t>Sophisticated tools for surveillance and data analysis</a:t>
            </a:r>
          </a:p>
          <a:p>
            <a:pPr>
              <a:spcAft>
                <a:spcPts val="0"/>
              </a:spcAft>
              <a:defRPr/>
            </a:pPr>
            <a:r>
              <a:rPr lang="en-US" dirty="0"/>
              <a:t>Vulnerability of data</a:t>
            </a:r>
          </a:p>
          <a:p>
            <a:endParaRPr lang="en-US" dirty="0"/>
          </a:p>
        </p:txBody>
      </p:sp>
    </p:spTree>
    <p:extLst>
      <p:ext uri="{BB962C8B-B14F-4D97-AF65-F5344CB8AC3E}">
        <p14:creationId xmlns:p14="http://schemas.microsoft.com/office/powerpoint/2010/main" val="5805433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Today</a:t>
            </a:r>
            <a:endParaRPr lang="en-US" dirty="0"/>
          </a:p>
        </p:txBody>
      </p:sp>
      <p:sp>
        <p:nvSpPr>
          <p:cNvPr id="3" name="Content Placeholder 2"/>
          <p:cNvSpPr>
            <a:spLocks noGrp="1"/>
          </p:cNvSpPr>
          <p:nvPr>
            <p:ph idx="1"/>
          </p:nvPr>
        </p:nvSpPr>
        <p:spPr/>
        <p:txBody>
          <a:bodyPr/>
          <a:lstStyle/>
          <a:p>
            <a:pPr>
              <a:spcAft>
                <a:spcPts val="0"/>
              </a:spcAft>
              <a:buNone/>
              <a:defRPr/>
            </a:pPr>
            <a:r>
              <a:rPr lang="en-US" dirty="0" smtClean="0"/>
              <a:t>Search </a:t>
            </a:r>
            <a:r>
              <a:rPr lang="en-US" dirty="0"/>
              <a:t>query data</a:t>
            </a:r>
          </a:p>
          <a:p>
            <a:pPr lvl="1">
              <a:spcAft>
                <a:spcPts val="0"/>
              </a:spcAft>
              <a:defRPr/>
            </a:pPr>
            <a:r>
              <a:rPr lang="en-US" dirty="0"/>
              <a:t>Search engines collect many terabytes of data daily.</a:t>
            </a:r>
          </a:p>
          <a:p>
            <a:pPr lvl="1">
              <a:spcAft>
                <a:spcPts val="0"/>
              </a:spcAft>
              <a:defRPr/>
            </a:pPr>
            <a:r>
              <a:rPr lang="en-US" dirty="0"/>
              <a:t>Data is analyzed to target advertising and develop new services.</a:t>
            </a:r>
          </a:p>
          <a:p>
            <a:pPr lvl="1">
              <a:spcAft>
                <a:spcPts val="0"/>
              </a:spcAft>
              <a:defRPr/>
            </a:pPr>
            <a:r>
              <a:rPr lang="en-US" dirty="0"/>
              <a:t>Who gets to see this data? Why should we care</a:t>
            </a:r>
            <a:r>
              <a:rPr lang="en-US" dirty="0" smtClean="0"/>
              <a:t>?</a:t>
            </a:r>
          </a:p>
          <a:p>
            <a:pPr>
              <a:spcAft>
                <a:spcPts val="0"/>
              </a:spcAft>
              <a:buNone/>
              <a:defRPr/>
            </a:pPr>
            <a:r>
              <a:rPr lang="en-US" dirty="0"/>
              <a:t>Smartphones</a:t>
            </a:r>
          </a:p>
          <a:p>
            <a:pPr lvl="1">
              <a:spcAft>
                <a:spcPts val="0"/>
              </a:spcAft>
              <a:defRPr/>
            </a:pPr>
            <a:r>
              <a:rPr lang="en-US" dirty="0"/>
              <a:t>Location apps</a:t>
            </a:r>
          </a:p>
          <a:p>
            <a:pPr lvl="1">
              <a:spcAft>
                <a:spcPts val="0"/>
              </a:spcAft>
              <a:defRPr/>
            </a:pPr>
            <a:r>
              <a:rPr lang="en-US" dirty="0"/>
              <a:t>Data sometimes stored and sent without user’s knowledge</a:t>
            </a:r>
          </a:p>
          <a:p>
            <a:pPr>
              <a:spcAft>
                <a:spcPts val="0"/>
              </a:spcAft>
              <a:defRPr/>
            </a:pPr>
            <a:endParaRPr lang="en-US" dirty="0"/>
          </a:p>
          <a:p>
            <a:endParaRPr lang="en-US" dirty="0"/>
          </a:p>
        </p:txBody>
      </p:sp>
    </p:spTree>
    <p:extLst>
      <p:ext uri="{BB962C8B-B14F-4D97-AF65-F5344CB8AC3E}">
        <p14:creationId xmlns:p14="http://schemas.microsoft.com/office/powerpoint/2010/main" val="19658687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for All</a:t>
            </a:r>
            <a:endParaRPr lang="en-US" dirty="0"/>
          </a:p>
        </p:txBody>
      </p:sp>
      <p:sp>
        <p:nvSpPr>
          <p:cNvPr id="3" name="Content Placeholder 2"/>
          <p:cNvSpPr>
            <a:spLocks noGrp="1"/>
          </p:cNvSpPr>
          <p:nvPr>
            <p:ph idx="1"/>
          </p:nvPr>
        </p:nvSpPr>
        <p:spPr/>
        <p:txBody>
          <a:bodyPr>
            <a:normAutofit fontScale="92500" lnSpcReduction="10000"/>
          </a:bodyPr>
          <a:lstStyle/>
          <a:p>
            <a:pPr>
              <a:spcAft>
                <a:spcPts val="0"/>
              </a:spcAft>
              <a:defRPr/>
            </a:pPr>
            <a:r>
              <a:rPr lang="en-US" dirty="0"/>
              <a:t>Anything we do in cyberspace is recorded.</a:t>
            </a:r>
          </a:p>
          <a:p>
            <a:pPr>
              <a:spcAft>
                <a:spcPts val="0"/>
              </a:spcAft>
              <a:defRPr/>
            </a:pPr>
            <a:r>
              <a:rPr lang="en-US" dirty="0"/>
              <a:t>Huge amounts of data are stored.</a:t>
            </a:r>
          </a:p>
          <a:p>
            <a:pPr>
              <a:spcAft>
                <a:spcPts val="0"/>
              </a:spcAft>
              <a:defRPr/>
            </a:pPr>
            <a:r>
              <a:rPr lang="en-US" dirty="0"/>
              <a:t>People are not aware of collection of data.</a:t>
            </a:r>
          </a:p>
          <a:p>
            <a:pPr>
              <a:spcAft>
                <a:spcPts val="0"/>
              </a:spcAft>
              <a:defRPr/>
            </a:pPr>
            <a:r>
              <a:rPr lang="en-US" dirty="0"/>
              <a:t>Software is complex. </a:t>
            </a:r>
          </a:p>
          <a:p>
            <a:pPr>
              <a:spcAft>
                <a:spcPts val="0"/>
              </a:spcAft>
              <a:defRPr/>
            </a:pPr>
            <a:r>
              <a:rPr lang="en-US" dirty="0"/>
              <a:t>Leaks happen.</a:t>
            </a:r>
          </a:p>
          <a:p>
            <a:pPr>
              <a:spcAft>
                <a:spcPts val="0"/>
              </a:spcAft>
              <a:defRPr/>
            </a:pPr>
            <a:r>
              <a:rPr lang="en-US" dirty="0"/>
              <a:t>A collection of small items can provide a detailed picture.</a:t>
            </a:r>
          </a:p>
          <a:p>
            <a:pPr>
              <a:spcAft>
                <a:spcPts val="0"/>
              </a:spcAft>
              <a:defRPr/>
            </a:pPr>
            <a:r>
              <a:rPr lang="en-US" dirty="0"/>
              <a:t>Re-identification has become much easier due to the quantity of information and power of data search and analysis tools.</a:t>
            </a:r>
          </a:p>
          <a:p>
            <a:endParaRPr lang="en-US" dirty="0"/>
          </a:p>
        </p:txBody>
      </p:sp>
    </p:spTree>
    <p:extLst>
      <p:ext uri="{BB962C8B-B14F-4D97-AF65-F5344CB8AC3E}">
        <p14:creationId xmlns:p14="http://schemas.microsoft.com/office/powerpoint/2010/main" val="28156877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Problems</a:t>
            </a:r>
            <a:endParaRPr lang="en-US" dirty="0"/>
          </a:p>
        </p:txBody>
      </p:sp>
      <p:sp>
        <p:nvSpPr>
          <p:cNvPr id="3" name="Content Placeholder 2"/>
          <p:cNvSpPr>
            <a:spLocks noGrp="1"/>
          </p:cNvSpPr>
          <p:nvPr>
            <p:ph idx="1"/>
          </p:nvPr>
        </p:nvSpPr>
        <p:spPr/>
        <p:txBody>
          <a:bodyPr>
            <a:normAutofit lnSpcReduction="10000"/>
          </a:bodyPr>
          <a:lstStyle/>
          <a:p>
            <a:r>
              <a:rPr lang="en-US" dirty="0"/>
              <a:t>If information is on a public Web site, it is available to everyone.</a:t>
            </a:r>
          </a:p>
          <a:p>
            <a:pPr>
              <a:spcAft>
                <a:spcPts val="0"/>
              </a:spcAft>
              <a:defRPr/>
            </a:pPr>
            <a:r>
              <a:rPr lang="en-US" dirty="0"/>
              <a:t>Information on the Internet seems to last forever.</a:t>
            </a:r>
          </a:p>
          <a:p>
            <a:pPr>
              <a:spcAft>
                <a:spcPts val="0"/>
              </a:spcAft>
              <a:defRPr/>
            </a:pPr>
            <a:r>
              <a:rPr lang="en-US" dirty="0"/>
              <a:t>Data collected for one purpose will find other uses.</a:t>
            </a:r>
          </a:p>
          <a:p>
            <a:pPr>
              <a:spcAft>
                <a:spcPts val="0"/>
              </a:spcAft>
              <a:defRPr/>
            </a:pPr>
            <a:r>
              <a:rPr lang="en-US" dirty="0"/>
              <a:t>Government can request sensitive personal data held by businesses or organizations.</a:t>
            </a:r>
          </a:p>
          <a:p>
            <a:pPr>
              <a:spcAft>
                <a:spcPts val="0"/>
              </a:spcAft>
              <a:defRPr/>
            </a:pPr>
            <a:r>
              <a:rPr lang="en-US" dirty="0"/>
              <a:t>We cannot directly protect information about ourselves. We depend upon businesses and organizations to protect it.</a:t>
            </a:r>
          </a:p>
          <a:p>
            <a:endParaRPr lang="en-US" dirty="0"/>
          </a:p>
        </p:txBody>
      </p:sp>
    </p:spTree>
    <p:extLst>
      <p:ext uri="{BB962C8B-B14F-4D97-AF65-F5344CB8AC3E}">
        <p14:creationId xmlns:p14="http://schemas.microsoft.com/office/powerpoint/2010/main" val="32916676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Privacy Terminology</a:t>
            </a:r>
            <a:endParaRPr lang="en-US" dirty="0"/>
          </a:p>
        </p:txBody>
      </p:sp>
      <p:sp>
        <p:nvSpPr>
          <p:cNvPr id="3" name="Content Placeholder 2"/>
          <p:cNvSpPr>
            <a:spLocks noGrp="1"/>
          </p:cNvSpPr>
          <p:nvPr>
            <p:ph idx="1"/>
          </p:nvPr>
        </p:nvSpPr>
        <p:spPr/>
        <p:txBody>
          <a:bodyPr/>
          <a:lstStyle/>
          <a:p>
            <a:pPr>
              <a:lnSpc>
                <a:spcPct val="90000"/>
              </a:lnSpc>
              <a:spcAft>
                <a:spcPts val="0"/>
              </a:spcAft>
              <a:defRPr/>
            </a:pPr>
            <a:r>
              <a:rPr lang="en-US" i="1" dirty="0"/>
              <a:t>Personal information </a:t>
            </a:r>
            <a:r>
              <a:rPr lang="en-US" dirty="0"/>
              <a:t>– any information relating to an individual person.</a:t>
            </a:r>
          </a:p>
          <a:p>
            <a:pPr>
              <a:lnSpc>
                <a:spcPct val="90000"/>
              </a:lnSpc>
              <a:spcAft>
                <a:spcPts val="0"/>
              </a:spcAft>
              <a:defRPr/>
            </a:pPr>
            <a:r>
              <a:rPr lang="en-US" i="1" dirty="0"/>
              <a:t>Informed consent </a:t>
            </a:r>
            <a:r>
              <a:rPr lang="en-US" dirty="0"/>
              <a:t>– users being aware of what information is collected and how it is used.</a:t>
            </a:r>
          </a:p>
          <a:p>
            <a:pPr>
              <a:lnSpc>
                <a:spcPct val="90000"/>
              </a:lnSpc>
              <a:spcAft>
                <a:spcPts val="0"/>
              </a:spcAft>
              <a:defRPr/>
            </a:pPr>
            <a:r>
              <a:rPr lang="en-US" i="1" dirty="0"/>
              <a:t>Invisible information gathering </a:t>
            </a:r>
            <a:r>
              <a:rPr lang="en-US" dirty="0"/>
              <a:t>- collection of personal information about a user without the user’s knowledge.</a:t>
            </a:r>
          </a:p>
          <a:p>
            <a:r>
              <a:rPr lang="en-US" i="1" dirty="0"/>
              <a:t>Cookies</a:t>
            </a:r>
            <a:r>
              <a:rPr lang="en-US" dirty="0"/>
              <a:t> – Files a Web site stores on a visitor’s computer.</a:t>
            </a:r>
          </a:p>
          <a:p>
            <a:endParaRPr lang="en-US" dirty="0"/>
          </a:p>
        </p:txBody>
      </p:sp>
    </p:spTree>
    <p:extLst>
      <p:ext uri="{BB962C8B-B14F-4D97-AF65-F5344CB8AC3E}">
        <p14:creationId xmlns:p14="http://schemas.microsoft.com/office/powerpoint/2010/main" val="6161589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38</TotalTime>
  <Words>1219</Words>
  <Application>Microsoft Office PowerPoint</Application>
  <PresentationFormat>On-screen Show (4:3)</PresentationFormat>
  <Paragraphs>139</Paragraphs>
  <Slides>25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25</vt:i4>
      </vt:variant>
    </vt:vector>
  </HeadingPairs>
  <TitlesOfParts>
    <vt:vector size="28" baseType="lpstr">
      <vt:lpstr>Arial</vt:lpstr>
      <vt:lpstr>Garamond</vt:lpstr>
      <vt:lpstr>Organic</vt:lpstr>
      <vt:lpstr>Module 2</vt:lpstr>
      <vt:lpstr>Topics</vt:lpstr>
      <vt:lpstr>Risks in Privacy</vt:lpstr>
      <vt:lpstr>How We Behave</vt:lpstr>
      <vt:lpstr>What’s Happening Now??</vt:lpstr>
      <vt:lpstr>Problems Today</vt:lpstr>
      <vt:lpstr>Problems for All</vt:lpstr>
      <vt:lpstr>More Problems</vt:lpstr>
      <vt:lpstr>Privacy Terminology</vt:lpstr>
      <vt:lpstr>PowerPoint Presentation</vt:lpstr>
      <vt:lpstr>PowerPoint Presentation</vt:lpstr>
      <vt:lpstr>Principles for Ethical Behavior</vt:lpstr>
      <vt:lpstr>4th Amendment</vt:lpstr>
      <vt:lpstr>Problems Enforcing 4th Amendment</vt:lpstr>
      <vt:lpstr>Surveillance</vt:lpstr>
      <vt:lpstr>Ethics &amp; Business Marketing</vt:lpstr>
      <vt:lpstr>Social Media</vt:lpstr>
      <vt:lpstr>Government &amp; Privacy Issues</vt:lpstr>
      <vt:lpstr>Personal Identification</vt:lpstr>
      <vt:lpstr>National ID</vt:lpstr>
      <vt:lpstr>Ways to Protect Privacy</vt:lpstr>
      <vt:lpstr>Privacy in European Union</vt:lpstr>
      <vt:lpstr>Laws on the Books</vt:lpstr>
      <vt:lpstr>More laws</vt:lpstr>
      <vt:lpstr>Who can Get to Our Data??</vt:lpstr>
    </vt:vector>
  </TitlesOfParts>
  <Company>Kennesaw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2</dc:title>
  <dc:creator>Rebecca Rutherfoord</dc:creator>
  <cp:lastModifiedBy>r r</cp:lastModifiedBy>
  <cp:revision>7</cp:revision>
  <dcterms:created xsi:type="dcterms:W3CDTF">2017-07-20T20:38:22Z</dcterms:created>
  <dcterms:modified xsi:type="dcterms:W3CDTF">2020-06-29T01:47:40Z</dcterms:modified>
</cp:coreProperties>
</file>